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Arimo Bold" panose="020B0704020202020204" pitchFamily="34" charset="0"/>
      <p:regular r:id="rId34"/>
      <p:bold r:id="rId35"/>
    </p:embeddedFont>
    <p:embeddedFont>
      <p:font typeface="Baloo Chettan" panose="03080902040302020200" pitchFamily="66" charset="77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 Extra Bold" panose="020B0906030804020204" pitchFamily="34" charset="0"/>
      <p:regular r:id="rId41"/>
      <p:bold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Bold" panose="02000000000000000000" pitchFamily="2" charset="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591" autoAdjust="0"/>
  </p:normalViewPr>
  <p:slideViewPr>
    <p:cSldViewPr>
      <p:cViewPr varScale="1">
        <p:scale>
          <a:sx n="79" d="100"/>
          <a:sy n="79" d="100"/>
        </p:scale>
        <p:origin x="60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12" Type="http://schemas.openxmlformats.org/officeDocument/2006/relationships/image" Target="../media/image14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59.png"/><Relationship Id="rId7" Type="http://schemas.openxmlformats.org/officeDocument/2006/relationships/image" Target="../media/image2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60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9.svg"/><Relationship Id="rId7" Type="http://schemas.openxmlformats.org/officeDocument/2006/relationships/image" Target="../media/image51.png"/><Relationship Id="rId12" Type="http://schemas.openxmlformats.org/officeDocument/2006/relationships/image" Target="../media/image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1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12" Type="http://schemas.openxmlformats.org/officeDocument/2006/relationships/image" Target="../media/image14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jpe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8971552"/>
            <a:ext cx="18802350" cy="3372848"/>
            <a:chOff x="0" y="0"/>
            <a:chExt cx="4952059" cy="888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2059" cy="888322"/>
            </a:xfrm>
            <a:custGeom>
              <a:avLst/>
              <a:gdLst/>
              <a:ahLst/>
              <a:cxnLst/>
              <a:rect l="l" t="t" r="r" b="b"/>
              <a:pathLst>
                <a:path w="4952059" h="888322">
                  <a:moveTo>
                    <a:pt x="0" y="0"/>
                  </a:moveTo>
                  <a:lnTo>
                    <a:pt x="4952059" y="0"/>
                  </a:lnTo>
                  <a:lnTo>
                    <a:pt x="4952059" y="888322"/>
                  </a:lnTo>
                  <a:lnTo>
                    <a:pt x="0" y="888322"/>
                  </a:lnTo>
                  <a:close/>
                </a:path>
              </a:pathLst>
            </a:custGeom>
            <a:solidFill>
              <a:srgbClr val="B0E15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5554" r="15554"/>
          <a:stretch>
            <a:fillRect/>
          </a:stretch>
        </p:blipFill>
        <p:spPr>
          <a:xfrm>
            <a:off x="0" y="8336552"/>
            <a:ext cx="18288000" cy="92174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428755" y="2828244"/>
            <a:ext cx="11430489" cy="6556390"/>
            <a:chOff x="0" y="0"/>
            <a:chExt cx="7981950" cy="4578350"/>
          </a:xfrm>
        </p:grpSpPr>
        <p:sp>
          <p:nvSpPr>
            <p:cNvPr id="7" name="Freeform 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b="-319568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028700"/>
            <a:ext cx="5909648" cy="12122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742992" y="830363"/>
            <a:ext cx="1990520" cy="105995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961820" y="4613524"/>
            <a:ext cx="1990520" cy="10599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182825" y="9448029"/>
            <a:ext cx="476864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413E3E"/>
                </a:solidFill>
                <a:latin typeface="Baloo Chettan"/>
              </a:rPr>
              <a:t>By THE MEDIA</a:t>
            </a:r>
            <a:r>
              <a:rPr lang="en-US" sz="3300">
                <a:solidFill>
                  <a:srgbClr val="FBA52E"/>
                </a:solidFill>
                <a:latin typeface="Baloo Chettan"/>
              </a:rPr>
              <a:t>K</a:t>
            </a:r>
            <a:r>
              <a:rPr lang="en-US" sz="3300">
                <a:solidFill>
                  <a:srgbClr val="15E45D"/>
                </a:solidFill>
                <a:latin typeface="Baloo Chettan"/>
              </a:rPr>
              <a:t>I</a:t>
            </a:r>
            <a:r>
              <a:rPr lang="en-US" sz="3300">
                <a:solidFill>
                  <a:srgbClr val="F4209F"/>
                </a:solidFill>
                <a:latin typeface="Baloo Chettan"/>
              </a:rPr>
              <a:t>W</a:t>
            </a:r>
            <a:r>
              <a:rPr lang="en-US" sz="3300">
                <a:solidFill>
                  <a:srgbClr val="0023FC"/>
                </a:solidFill>
                <a:latin typeface="Baloo Chettan"/>
              </a:rPr>
              <a:t>I</a:t>
            </a:r>
            <a:r>
              <a:rPr lang="en-US" sz="3300">
                <a:solidFill>
                  <a:srgbClr val="000000"/>
                </a:solidFill>
                <a:latin typeface="Baloo Chettan"/>
              </a:rPr>
              <a:t> </a:t>
            </a:r>
            <a:r>
              <a:rPr lang="en-US" sz="3300">
                <a:solidFill>
                  <a:srgbClr val="413E3E"/>
                </a:solidFill>
                <a:latin typeface="Baloo Chettan"/>
              </a:rPr>
              <a:t>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4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3218" y="1974851"/>
            <a:ext cx="6337298" cy="633729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3369945"/>
            <a:ext cx="5928831" cy="335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Baloo Chettan"/>
              </a:rPr>
              <a:t>Teacher Workflow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1209" y="799135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83466" y="1683463"/>
            <a:ext cx="12738743" cy="81514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22518" y="5429650"/>
            <a:ext cx="171565" cy="2691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20758" y="8243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68843" y="4482500"/>
            <a:ext cx="1488370" cy="19702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68843" y="6414663"/>
            <a:ext cx="1401240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Teacher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05093" y="154073"/>
            <a:ext cx="6234228" cy="99788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91063" y="229729"/>
            <a:ext cx="6037398" cy="9827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628460" y="2181852"/>
            <a:ext cx="171565" cy="2691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5659" y="2176193"/>
            <a:ext cx="7437424" cy="78057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852809" y="8820522"/>
            <a:ext cx="171565" cy="2691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621492" y="2417679"/>
            <a:ext cx="9115081" cy="71589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6820" y="1320561"/>
            <a:ext cx="8072577" cy="131403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780980" y="4941053"/>
            <a:ext cx="171565" cy="2691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9249" y="2102429"/>
            <a:ext cx="4827243" cy="78576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82000" y="878397"/>
            <a:ext cx="8107632" cy="923208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49283" y="9123739"/>
            <a:ext cx="171565" cy="2691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181638"/>
            <a:ext cx="6096486" cy="99237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Teacher Workflow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4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3369945"/>
            <a:ext cx="5928831" cy="335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Baloo Chettan"/>
              </a:rPr>
              <a:t>Student Workflow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78455" y="1981325"/>
            <a:ext cx="6324351" cy="63243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55968" y="432138"/>
            <a:ext cx="7343895" cy="96643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70864" y="4046243"/>
            <a:ext cx="1925273" cy="25472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842050" y="2220364"/>
            <a:ext cx="2222303" cy="222229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967357" y="2220364"/>
            <a:ext cx="2222303" cy="2222294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95502" y="2220364"/>
            <a:ext cx="2222303" cy="22222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223648" y="2220364"/>
            <a:ext cx="2222303" cy="2222294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514350" y="8806179"/>
            <a:ext cx="18802350" cy="3372848"/>
            <a:chOff x="0" y="0"/>
            <a:chExt cx="4952059" cy="8883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52059" cy="888322"/>
            </a:xfrm>
            <a:custGeom>
              <a:avLst/>
              <a:gdLst/>
              <a:ahLst/>
              <a:cxnLst/>
              <a:rect l="l" t="t" r="r" b="b"/>
              <a:pathLst>
                <a:path w="4952059" h="888322">
                  <a:moveTo>
                    <a:pt x="0" y="0"/>
                  </a:moveTo>
                  <a:lnTo>
                    <a:pt x="4952059" y="0"/>
                  </a:lnTo>
                  <a:lnTo>
                    <a:pt x="4952059" y="888322"/>
                  </a:lnTo>
                  <a:lnTo>
                    <a:pt x="0" y="888322"/>
                  </a:lnTo>
                  <a:close/>
                </a:path>
              </a:pathLst>
            </a:custGeom>
            <a:solidFill>
              <a:srgbClr val="B0E15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l="15554" r="15554"/>
          <a:stretch>
            <a:fillRect/>
          </a:stretch>
        </p:blipFill>
        <p:spPr>
          <a:xfrm>
            <a:off x="0" y="8441010"/>
            <a:ext cx="18288000" cy="921748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223648" y="5948885"/>
            <a:ext cx="2222303" cy="2222294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095502" y="5948885"/>
            <a:ext cx="2222303" cy="2222294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b="-34680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967357" y="5948885"/>
            <a:ext cx="2222303" cy="222229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5044" r="-15044"/>
              </a:stretch>
            </a:blip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57324" y="6591935"/>
            <a:ext cx="2029276" cy="326644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660968" y="9429432"/>
            <a:ext cx="1756397" cy="45027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621418" y="487342"/>
            <a:ext cx="2033271" cy="108271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562600" y="490220"/>
            <a:ext cx="7043142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000000"/>
                </a:solidFill>
                <a:latin typeface="Baloo Chettan"/>
              </a:rPr>
              <a:t>THE MEDIA</a:t>
            </a:r>
            <a:r>
              <a:rPr lang="en-US" sz="5600" dirty="0">
                <a:solidFill>
                  <a:srgbClr val="FBA52E"/>
                </a:solidFill>
                <a:latin typeface="Baloo Chettan"/>
              </a:rPr>
              <a:t>K</a:t>
            </a:r>
            <a:r>
              <a:rPr lang="en-US" sz="5600" dirty="0">
                <a:solidFill>
                  <a:srgbClr val="15E45D"/>
                </a:solidFill>
                <a:latin typeface="Baloo Chettan"/>
              </a:rPr>
              <a:t>I</a:t>
            </a:r>
            <a:r>
              <a:rPr lang="en-US" sz="5600" dirty="0">
                <a:solidFill>
                  <a:srgbClr val="F4209F"/>
                </a:solidFill>
                <a:latin typeface="Baloo Chettan"/>
              </a:rPr>
              <a:t>W</a:t>
            </a:r>
            <a:r>
              <a:rPr lang="en-US" sz="5600" dirty="0">
                <a:solidFill>
                  <a:srgbClr val="0023FC"/>
                </a:solidFill>
                <a:latin typeface="Baloo Chettan"/>
              </a:rPr>
              <a:t>I</a:t>
            </a:r>
            <a:r>
              <a:rPr lang="en-US" sz="5600" dirty="0">
                <a:solidFill>
                  <a:srgbClr val="000000"/>
                </a:solidFill>
                <a:latin typeface="Baloo Chettan"/>
              </a:rPr>
              <a:t> TEAM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514350" y="1452880"/>
            <a:ext cx="1990520" cy="1059952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226979" y="4704714"/>
            <a:ext cx="1452443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545454"/>
                </a:solidFill>
                <a:latin typeface="Baloo Chettan Bold"/>
              </a:rPr>
              <a:t>Valentina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62717" y="4723215"/>
            <a:ext cx="1231583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Amanda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93702" y="4738574"/>
            <a:ext cx="1094679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 err="1">
                <a:solidFill>
                  <a:srgbClr val="545454"/>
                </a:solidFill>
                <a:latin typeface="Baloo Chettan Bold"/>
              </a:rPr>
              <a:t>Soraia</a:t>
            </a:r>
            <a:endParaRPr lang="en-US" sz="2599" dirty="0">
              <a:solidFill>
                <a:srgbClr val="545454"/>
              </a:solidFill>
              <a:latin typeface="Baloo Chettan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759251" y="4704714"/>
            <a:ext cx="1151096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Vicente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59013" y="8297680"/>
            <a:ext cx="1438989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Leonardo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34082" y="8297680"/>
            <a:ext cx="1145143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Rosaria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36059" y="8297680"/>
            <a:ext cx="79748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Varia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41956" y="5192880"/>
            <a:ext cx="1860847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UX/UI Designer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66386" y="5159067"/>
            <a:ext cx="2024242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Front-End Developer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029889" y="5210142"/>
            <a:ext cx="2222303" cy="262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Back-End Developer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23601" y="5128416"/>
            <a:ext cx="2022396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Full-stack Developer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87191" y="8721382"/>
            <a:ext cx="2172294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Front-End Developer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36097" y="8736466"/>
            <a:ext cx="2409886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Deputy Project Manager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406051" y="8748350"/>
            <a:ext cx="1857495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Project Manager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58447" y="5429650"/>
            <a:ext cx="171565" cy="2691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01956" y="381000"/>
            <a:ext cx="7237995" cy="9525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0254" y="1906475"/>
            <a:ext cx="7962222" cy="79725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76136" y="71011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726106"/>
            <a:ext cx="884328" cy="8843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26327" y="3312143"/>
            <a:ext cx="171565" cy="2691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144000" y="1875288"/>
            <a:ext cx="8388384" cy="80349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6136" y="71011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26106"/>
            <a:ext cx="884328" cy="8843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26327" y="3312143"/>
            <a:ext cx="171565" cy="2691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247313" y="466729"/>
            <a:ext cx="8666262" cy="95088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2920" y="2597115"/>
            <a:ext cx="6088347" cy="66802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36591" y="132605"/>
            <a:ext cx="7046643" cy="100217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821746" y="5668127"/>
            <a:ext cx="171565" cy="2691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455303"/>
            <a:ext cx="7272073" cy="95698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76136" y="862408"/>
            <a:ext cx="514091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Student Workflow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878397"/>
            <a:ext cx="884328" cy="8843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4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5055" y="3073488"/>
            <a:ext cx="11798679" cy="335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Baloo Chettan"/>
              </a:rPr>
              <a:t>What's new on this WikiMini 2.0?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331883"/>
            <a:ext cx="3652879" cy="64809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399999">
            <a:off x="3719487" y="5818542"/>
            <a:ext cx="3505334" cy="0"/>
          </a:xfrm>
          <a:prstGeom prst="line">
            <a:avLst/>
          </a:prstGeom>
          <a:ln w="3810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39314" y="4736613"/>
            <a:ext cx="5943776" cy="198125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5399999">
            <a:off x="11111472" y="5818542"/>
            <a:ext cx="3505334" cy="0"/>
          </a:xfrm>
          <a:prstGeom prst="line">
            <a:avLst/>
          </a:prstGeom>
          <a:ln w="3810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54714" y="5331883"/>
            <a:ext cx="3621118" cy="6130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5233" y="914400"/>
            <a:ext cx="162306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Baloo Chettan"/>
              </a:rPr>
              <a:t>What's new on this WikiMini 2.0?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434847" y="3070320"/>
            <a:ext cx="753207" cy="753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700668" y="3070320"/>
            <a:ext cx="753207" cy="753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067178" y="3070320"/>
            <a:ext cx="753207" cy="75320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514350" y="8971552"/>
            <a:ext cx="18802350" cy="3372848"/>
            <a:chOff x="0" y="0"/>
            <a:chExt cx="4952059" cy="888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2059" cy="888322"/>
            </a:xfrm>
            <a:custGeom>
              <a:avLst/>
              <a:gdLst/>
              <a:ahLst/>
              <a:cxnLst/>
              <a:rect l="l" t="t" r="r" b="b"/>
              <a:pathLst>
                <a:path w="4952059" h="888322">
                  <a:moveTo>
                    <a:pt x="0" y="0"/>
                  </a:moveTo>
                  <a:lnTo>
                    <a:pt x="4952059" y="0"/>
                  </a:lnTo>
                  <a:lnTo>
                    <a:pt x="4952059" y="888322"/>
                  </a:lnTo>
                  <a:lnTo>
                    <a:pt x="0" y="888322"/>
                  </a:lnTo>
                  <a:close/>
                </a:path>
              </a:pathLst>
            </a:custGeom>
            <a:solidFill>
              <a:srgbClr val="B0E15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 l="15554" r="15554"/>
          <a:stretch>
            <a:fillRect/>
          </a:stretch>
        </p:blipFill>
        <p:spPr>
          <a:xfrm>
            <a:off x="0" y="8336552"/>
            <a:ext cx="18288000" cy="92174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19204" y="6641671"/>
            <a:ext cx="3183971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Creation of Classes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96202" y="6641671"/>
            <a:ext cx="2842131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Tasks and Status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11200" y="6641671"/>
            <a:ext cx="4031255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Reading Level of Articles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94484" y="749764"/>
            <a:ext cx="753207" cy="7532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71145" y="2255446"/>
            <a:ext cx="1488370" cy="19702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613647" y="4979944"/>
            <a:ext cx="5681605" cy="296863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66910" y="6091816"/>
            <a:ext cx="825146" cy="10561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061338" y="4979944"/>
            <a:ext cx="5681605" cy="29686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618074" y="6040225"/>
            <a:ext cx="876290" cy="115936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726366"/>
            <a:ext cx="5001142" cy="294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Baloo Chettan"/>
              </a:rPr>
              <a:t>What's new on this WikiMini 2.0?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93343" y="838077"/>
            <a:ext cx="3184657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Creation of Classes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38457" y="8309344"/>
            <a:ext cx="1641396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Class 1-A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87481" y="8309344"/>
            <a:ext cx="1629013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Class 1-B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92371" y="6091816"/>
            <a:ext cx="825146" cy="105618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894076" y="6091816"/>
            <a:ext cx="876290" cy="115936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76842" y="6143407"/>
            <a:ext cx="825146" cy="105618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011538" y="6091816"/>
            <a:ext cx="876290" cy="115936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097378" y="6143407"/>
            <a:ext cx="876290" cy="115936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163293" y="4187610"/>
            <a:ext cx="1396222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Teacher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35969" y="1349215"/>
            <a:ext cx="753207" cy="7532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39734" y="5744709"/>
            <a:ext cx="3996235" cy="36562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023210" y="5744709"/>
            <a:ext cx="7058478" cy="8914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844916" y="1437528"/>
            <a:ext cx="2871084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Tasks and Status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79026" y="2999435"/>
            <a:ext cx="1488370" cy="197026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909907" y="2999435"/>
            <a:ext cx="1489191" cy="197026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726366"/>
            <a:ext cx="5001142" cy="294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Baloo Chettan"/>
              </a:rPr>
              <a:t>What's new on this WikiMini 2.0?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11591" y="1028700"/>
            <a:ext cx="753207" cy="7532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34726" y="2140958"/>
            <a:ext cx="7831453" cy="42003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723746">
            <a:off x="11266796" y="5696329"/>
            <a:ext cx="624804" cy="11809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239042" y="6854312"/>
            <a:ext cx="1078521" cy="14261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736872" y="5836811"/>
            <a:ext cx="1023852" cy="14261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21623" y="7815020"/>
            <a:ext cx="956173" cy="14432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77796" y="7815020"/>
            <a:ext cx="1128164" cy="14432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559216" y="5836811"/>
            <a:ext cx="1161118" cy="142614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098060" y="6921434"/>
            <a:ext cx="1008507" cy="13590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426283" y="1117013"/>
            <a:ext cx="4051717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Reading Level of Articles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6358" y="9396935"/>
            <a:ext cx="329291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Open Sans Extra Bold"/>
              </a:rPr>
              <a:t>First to second grade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41643" y="8379489"/>
            <a:ext cx="330815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Open Sans Extra Bold"/>
              </a:rPr>
              <a:t>Third to fourth grade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71869" y="7418780"/>
            <a:ext cx="171497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Open Sans Extra Bold"/>
              </a:rPr>
              <a:t>Fifth grade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26366"/>
            <a:ext cx="5001142" cy="294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Baloo Chettan"/>
              </a:rPr>
              <a:t>What's new on this WikiMini 2.0?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694726"/>
            <a:ext cx="5734764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000000"/>
                </a:solidFill>
                <a:latin typeface="Baloo Chettan"/>
              </a:rPr>
              <a:t>TEAM LEARNINGS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815507" y="3981517"/>
            <a:ext cx="2362448" cy="2310359"/>
            <a:chOff x="0" y="0"/>
            <a:chExt cx="3149931" cy="308047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149931" cy="3080479"/>
              <a:chOff x="0" y="0"/>
              <a:chExt cx="855078" cy="8362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55078" cy="836224"/>
              </a:xfrm>
              <a:custGeom>
                <a:avLst/>
                <a:gdLst/>
                <a:ahLst/>
                <a:cxnLst/>
                <a:rect l="l" t="t" r="r" b="b"/>
                <a:pathLst>
                  <a:path w="855078" h="836224">
                    <a:moveTo>
                      <a:pt x="120184" y="0"/>
                    </a:moveTo>
                    <a:lnTo>
                      <a:pt x="734893" y="0"/>
                    </a:lnTo>
                    <a:cubicBezTo>
                      <a:pt x="801269" y="0"/>
                      <a:pt x="855078" y="53808"/>
                      <a:pt x="855078" y="120184"/>
                    </a:cubicBezTo>
                    <a:lnTo>
                      <a:pt x="855078" y="716040"/>
                    </a:lnTo>
                    <a:cubicBezTo>
                      <a:pt x="855078" y="747915"/>
                      <a:pt x="842415" y="778484"/>
                      <a:pt x="819877" y="801023"/>
                    </a:cubicBezTo>
                    <a:cubicBezTo>
                      <a:pt x="797338" y="823562"/>
                      <a:pt x="766768" y="836224"/>
                      <a:pt x="734893" y="836224"/>
                    </a:cubicBezTo>
                    <a:lnTo>
                      <a:pt x="120184" y="836224"/>
                    </a:lnTo>
                    <a:cubicBezTo>
                      <a:pt x="88309" y="836224"/>
                      <a:pt x="57740" y="823562"/>
                      <a:pt x="35201" y="801023"/>
                    </a:cubicBezTo>
                    <a:cubicBezTo>
                      <a:pt x="12662" y="778484"/>
                      <a:pt x="0" y="747915"/>
                      <a:pt x="0" y="716040"/>
                    </a:cubicBezTo>
                    <a:lnTo>
                      <a:pt x="0" y="120184"/>
                    </a:lnTo>
                    <a:cubicBezTo>
                      <a:pt x="0" y="88309"/>
                      <a:pt x="12662" y="57740"/>
                      <a:pt x="35201" y="35201"/>
                    </a:cubicBezTo>
                    <a:cubicBezTo>
                      <a:pt x="57740" y="12662"/>
                      <a:pt x="88309" y="0"/>
                      <a:pt x="120184" y="0"/>
                    </a:cubicBezTo>
                    <a:close/>
                  </a:path>
                </a:pathLst>
              </a:custGeom>
              <a:solidFill>
                <a:srgbClr val="FDC982"/>
              </a:solidFill>
              <a:ln>
                <a:noFill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8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0242" y="1068727"/>
              <a:ext cx="2129447" cy="8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4"/>
                </a:lnSpc>
                <a:spcBef>
                  <a:spcPct val="0"/>
                </a:spcBef>
              </a:pPr>
              <a:r>
                <a:rPr lang="en-US" sz="1967">
                  <a:solidFill>
                    <a:srgbClr val="000000"/>
                  </a:solidFill>
                  <a:latin typeface="Roboto Bold"/>
                </a:rPr>
                <a:t>Technical knowledge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42843" y="4023266"/>
            <a:ext cx="2235365" cy="2234242"/>
            <a:chOff x="0" y="0"/>
            <a:chExt cx="2980487" cy="297899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980487" cy="2978990"/>
              <a:chOff x="0" y="0"/>
              <a:chExt cx="700885" cy="7005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0885" cy="700533"/>
              </a:xfrm>
              <a:custGeom>
                <a:avLst/>
                <a:gdLst/>
                <a:ahLst/>
                <a:cxnLst/>
                <a:rect l="l" t="t" r="r" b="b"/>
                <a:pathLst>
                  <a:path w="700885" h="700533">
                    <a:moveTo>
                      <a:pt x="146624" y="0"/>
                    </a:moveTo>
                    <a:lnTo>
                      <a:pt x="554261" y="0"/>
                    </a:lnTo>
                    <a:cubicBezTo>
                      <a:pt x="593148" y="0"/>
                      <a:pt x="630443" y="15448"/>
                      <a:pt x="657940" y="42945"/>
                    </a:cubicBezTo>
                    <a:cubicBezTo>
                      <a:pt x="685438" y="70443"/>
                      <a:pt x="700885" y="107737"/>
                      <a:pt x="700885" y="146624"/>
                    </a:cubicBezTo>
                    <a:lnTo>
                      <a:pt x="700885" y="553909"/>
                    </a:lnTo>
                    <a:cubicBezTo>
                      <a:pt x="700885" y="592796"/>
                      <a:pt x="685438" y="630091"/>
                      <a:pt x="657940" y="657588"/>
                    </a:cubicBezTo>
                    <a:cubicBezTo>
                      <a:pt x="630443" y="685086"/>
                      <a:pt x="593148" y="700533"/>
                      <a:pt x="554261" y="700533"/>
                    </a:cubicBezTo>
                    <a:lnTo>
                      <a:pt x="146624" y="700533"/>
                    </a:lnTo>
                    <a:cubicBezTo>
                      <a:pt x="107737" y="700533"/>
                      <a:pt x="70443" y="685086"/>
                      <a:pt x="42945" y="657588"/>
                    </a:cubicBezTo>
                    <a:cubicBezTo>
                      <a:pt x="15448" y="630091"/>
                      <a:pt x="0" y="592796"/>
                      <a:pt x="0" y="553909"/>
                    </a:cubicBezTo>
                    <a:lnTo>
                      <a:pt x="0" y="146624"/>
                    </a:lnTo>
                    <a:cubicBezTo>
                      <a:pt x="0" y="107737"/>
                      <a:pt x="15448" y="70443"/>
                      <a:pt x="42945" y="42945"/>
                    </a:cubicBezTo>
                    <a:cubicBezTo>
                      <a:pt x="70443" y="15448"/>
                      <a:pt x="107737" y="0"/>
                      <a:pt x="146624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20591" y="1231533"/>
              <a:ext cx="2339306" cy="458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2"/>
                </a:lnSpc>
                <a:spcBef>
                  <a:spcPct val="0"/>
                </a:spcBef>
              </a:pPr>
              <a:r>
                <a:rPr lang="en-US" sz="2016">
                  <a:solidFill>
                    <a:srgbClr val="000000"/>
                  </a:solidFill>
                  <a:latin typeface="Roboto Bold"/>
                </a:rPr>
                <a:t>Collaboration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12074" y="3981517"/>
            <a:ext cx="2425015" cy="2237283"/>
            <a:chOff x="0" y="0"/>
            <a:chExt cx="3233353" cy="29830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33353" cy="2983044"/>
              <a:chOff x="0" y="0"/>
              <a:chExt cx="757443" cy="6988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57443" cy="698806"/>
              </a:xfrm>
              <a:custGeom>
                <a:avLst/>
                <a:gdLst/>
                <a:ahLst/>
                <a:cxnLst/>
                <a:rect l="l" t="t" r="r" b="b"/>
                <a:pathLst>
                  <a:path w="757443" h="698806">
                    <a:moveTo>
                      <a:pt x="135676" y="0"/>
                    </a:moveTo>
                    <a:lnTo>
                      <a:pt x="621767" y="0"/>
                    </a:lnTo>
                    <a:cubicBezTo>
                      <a:pt x="696699" y="0"/>
                      <a:pt x="757443" y="60744"/>
                      <a:pt x="757443" y="135676"/>
                    </a:cubicBezTo>
                    <a:lnTo>
                      <a:pt x="757443" y="563130"/>
                    </a:lnTo>
                    <a:cubicBezTo>
                      <a:pt x="757443" y="638062"/>
                      <a:pt x="696699" y="698806"/>
                      <a:pt x="621767" y="698806"/>
                    </a:cubicBezTo>
                    <a:lnTo>
                      <a:pt x="135676" y="698806"/>
                    </a:lnTo>
                    <a:cubicBezTo>
                      <a:pt x="60744" y="698806"/>
                      <a:pt x="0" y="638062"/>
                      <a:pt x="0" y="563130"/>
                    </a:cubicBezTo>
                    <a:lnTo>
                      <a:pt x="0" y="135676"/>
                    </a:lnTo>
                    <a:cubicBezTo>
                      <a:pt x="0" y="60744"/>
                      <a:pt x="60744" y="0"/>
                      <a:pt x="135676" y="0"/>
                    </a:cubicBezTo>
                    <a:close/>
                  </a:path>
                </a:pathLst>
              </a:custGeom>
              <a:solidFill>
                <a:srgbClr val="B0E152">
                  <a:alpha val="84706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47286" y="998741"/>
              <a:ext cx="2537773" cy="928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3"/>
                </a:lnSpc>
                <a:spcBef>
                  <a:spcPct val="0"/>
                </a:spcBef>
              </a:pPr>
              <a:r>
                <a:rPr lang="en-US" sz="2023">
                  <a:solidFill>
                    <a:srgbClr val="000000"/>
                  </a:solidFill>
                  <a:latin typeface="Roboto Bold"/>
                </a:rPr>
                <a:t>Time management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82224" y="2318776"/>
            <a:ext cx="1112535" cy="1112535"/>
            <a:chOff x="0" y="0"/>
            <a:chExt cx="1483380" cy="148338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83380" cy="1483380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98568" y="549371"/>
              <a:ext cx="1086245" cy="34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React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326123" y="7454907"/>
            <a:ext cx="1112535" cy="1112535"/>
            <a:chOff x="0" y="0"/>
            <a:chExt cx="1483380" cy="148338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483380" cy="148338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98568" y="549371"/>
              <a:ext cx="1086245" cy="34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PHP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035827" y="5548660"/>
            <a:ext cx="1358933" cy="1369764"/>
            <a:chOff x="0" y="0"/>
            <a:chExt cx="1811910" cy="182635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811910" cy="1826352"/>
              <a:chOff x="0" y="0"/>
              <a:chExt cx="1002281" cy="101027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-1740" y="0"/>
                <a:ext cx="1005762" cy="1010270"/>
              </a:xfrm>
              <a:custGeom>
                <a:avLst/>
                <a:gdLst/>
                <a:ahLst/>
                <a:cxnLst/>
                <a:rect l="l" t="t" r="r" b="b"/>
                <a:pathLst>
                  <a:path w="1005762" h="1010270">
                    <a:moveTo>
                      <a:pt x="502881" y="0"/>
                    </a:moveTo>
                    <a:cubicBezTo>
                      <a:pt x="780977" y="1244"/>
                      <a:pt x="1005762" y="227036"/>
                      <a:pt x="1005762" y="505135"/>
                    </a:cubicBezTo>
                    <a:cubicBezTo>
                      <a:pt x="1005762" y="783234"/>
                      <a:pt x="780977" y="1009026"/>
                      <a:pt x="502881" y="1010270"/>
                    </a:cubicBezTo>
                    <a:cubicBezTo>
                      <a:pt x="224784" y="1009026"/>
                      <a:pt x="0" y="783234"/>
                      <a:pt x="0" y="505135"/>
                    </a:cubicBezTo>
                    <a:cubicBezTo>
                      <a:pt x="0" y="227036"/>
                      <a:pt x="224784" y="1244"/>
                      <a:pt x="502881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16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42545" y="543822"/>
              <a:ext cx="1326819" cy="700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r>
                <a:rPr lang="en-US" sz="1519">
                  <a:solidFill>
                    <a:srgbClr val="000000"/>
                  </a:solidFill>
                  <a:latin typeface="Roboto"/>
                </a:rPr>
                <a:t>Mediawiki software 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677488" y="6698854"/>
            <a:ext cx="1957326" cy="1971054"/>
            <a:chOff x="0" y="0"/>
            <a:chExt cx="2609768" cy="2628072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609768" cy="2628072"/>
              <a:chOff x="0" y="0"/>
              <a:chExt cx="1170709" cy="117892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-1475" y="0"/>
                <a:ext cx="1173659" cy="1178920"/>
              </a:xfrm>
              <a:custGeom>
                <a:avLst/>
                <a:gdLst/>
                <a:ahLst/>
                <a:cxnLst/>
                <a:rect l="l" t="t" r="r" b="b"/>
                <a:pathLst>
                  <a:path w="1173659" h="1178920">
                    <a:moveTo>
                      <a:pt x="586830" y="0"/>
                    </a:moveTo>
                    <a:cubicBezTo>
                      <a:pt x="911350" y="1451"/>
                      <a:pt x="1173659" y="264936"/>
                      <a:pt x="1173659" y="589460"/>
                    </a:cubicBezTo>
                    <a:cubicBezTo>
                      <a:pt x="1173659" y="913984"/>
                      <a:pt x="911350" y="1177469"/>
                      <a:pt x="586830" y="1178920"/>
                    </a:cubicBezTo>
                    <a:cubicBezTo>
                      <a:pt x="262309" y="1177469"/>
                      <a:pt x="0" y="913984"/>
                      <a:pt x="0" y="589460"/>
                    </a:cubicBezTo>
                    <a:cubicBezTo>
                      <a:pt x="0" y="264936"/>
                      <a:pt x="262309" y="1451"/>
                      <a:pt x="586830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49348" y="689005"/>
              <a:ext cx="1911072" cy="1221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6"/>
                </a:lnSpc>
                <a:spcBef>
                  <a:spcPct val="0"/>
                </a:spcBef>
              </a:pPr>
              <a:r>
                <a:rPr lang="en-US" sz="1311">
                  <a:solidFill>
                    <a:srgbClr val="000000"/>
                  </a:solidFill>
                  <a:latin typeface="Roboto"/>
                </a:rPr>
                <a:t>Better understanding of developer's language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356473" y="5504502"/>
            <a:ext cx="1846858" cy="1891292"/>
            <a:chOff x="0" y="0"/>
            <a:chExt cx="2462477" cy="252172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462477" cy="2521723"/>
              <a:chOff x="0" y="0"/>
              <a:chExt cx="880217" cy="90139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-8578" y="0"/>
                <a:ext cx="897372" cy="901394"/>
              </a:xfrm>
              <a:custGeom>
                <a:avLst/>
                <a:gdLst/>
                <a:ahLst/>
                <a:cxnLst/>
                <a:rect l="l" t="t" r="r" b="b"/>
                <a:pathLst>
                  <a:path w="897372" h="901394">
                    <a:moveTo>
                      <a:pt x="448686" y="0"/>
                    </a:moveTo>
                    <a:cubicBezTo>
                      <a:pt x="696813" y="1110"/>
                      <a:pt x="897372" y="202568"/>
                      <a:pt x="897372" y="450697"/>
                    </a:cubicBezTo>
                    <a:cubicBezTo>
                      <a:pt x="897372" y="698826"/>
                      <a:pt x="696813" y="900285"/>
                      <a:pt x="448686" y="901394"/>
                    </a:cubicBezTo>
                    <a:cubicBezTo>
                      <a:pt x="200560" y="900285"/>
                      <a:pt x="0" y="698826"/>
                      <a:pt x="0" y="450697"/>
                    </a:cubicBezTo>
                    <a:cubicBezTo>
                      <a:pt x="0" y="202568"/>
                      <a:pt x="200560" y="1110"/>
                      <a:pt x="448686" y="0"/>
                    </a:cubicBezTo>
                    <a:close/>
                  </a:path>
                </a:pathLst>
              </a:custGeom>
              <a:solidFill>
                <a:srgbClr val="B0E152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1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329631" y="862434"/>
              <a:ext cx="1803214" cy="75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4"/>
                </a:lnSpc>
                <a:spcBef>
                  <a:spcPct val="0"/>
                </a:spcBef>
              </a:pPr>
              <a:r>
                <a:rPr lang="en-US" sz="1645">
                  <a:solidFill>
                    <a:srgbClr val="000000"/>
                  </a:solidFill>
                  <a:latin typeface="Roboto"/>
                </a:rPr>
                <a:t>Working in agile mode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923989" y="3523798"/>
            <a:ext cx="1347571" cy="1382826"/>
            <a:chOff x="0" y="0"/>
            <a:chExt cx="1796762" cy="1843768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1796762" cy="1843768"/>
              <a:chOff x="0" y="0"/>
              <a:chExt cx="984513" cy="101027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-10624" y="0"/>
                <a:ext cx="1005762" cy="1010270"/>
              </a:xfrm>
              <a:custGeom>
                <a:avLst/>
                <a:gdLst/>
                <a:ahLst/>
                <a:cxnLst/>
                <a:rect l="l" t="t" r="r" b="b"/>
                <a:pathLst>
                  <a:path w="1005762" h="1010270">
                    <a:moveTo>
                      <a:pt x="502881" y="0"/>
                    </a:moveTo>
                    <a:cubicBezTo>
                      <a:pt x="780977" y="1244"/>
                      <a:pt x="1005762" y="227036"/>
                      <a:pt x="1005762" y="505135"/>
                    </a:cubicBezTo>
                    <a:cubicBezTo>
                      <a:pt x="1005762" y="783234"/>
                      <a:pt x="780977" y="1009026"/>
                      <a:pt x="502881" y="1010270"/>
                    </a:cubicBezTo>
                    <a:cubicBezTo>
                      <a:pt x="224784" y="1009026"/>
                      <a:pt x="0" y="783234"/>
                      <a:pt x="0" y="505135"/>
                    </a:cubicBezTo>
                    <a:cubicBezTo>
                      <a:pt x="0" y="227036"/>
                      <a:pt x="224784" y="1244"/>
                      <a:pt x="502881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240518" y="549371"/>
              <a:ext cx="1315726" cy="70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GIT/</a:t>
              </a:r>
            </a:p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Github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850638" y="1564717"/>
            <a:ext cx="1971584" cy="1793154"/>
            <a:chOff x="0" y="0"/>
            <a:chExt cx="2628778" cy="2390872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2628778" cy="2390872"/>
              <a:chOff x="0" y="0"/>
              <a:chExt cx="991089" cy="90139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46858" y="0"/>
                <a:ext cx="897372" cy="901394"/>
              </a:xfrm>
              <a:custGeom>
                <a:avLst/>
                <a:gdLst/>
                <a:ahLst/>
                <a:cxnLst/>
                <a:rect l="l" t="t" r="r" b="b"/>
                <a:pathLst>
                  <a:path w="897372" h="901394">
                    <a:moveTo>
                      <a:pt x="448686" y="0"/>
                    </a:moveTo>
                    <a:cubicBezTo>
                      <a:pt x="696813" y="1110"/>
                      <a:pt x="897372" y="202568"/>
                      <a:pt x="897372" y="450697"/>
                    </a:cubicBezTo>
                    <a:cubicBezTo>
                      <a:pt x="897372" y="698826"/>
                      <a:pt x="696813" y="900285"/>
                      <a:pt x="448686" y="901394"/>
                    </a:cubicBezTo>
                    <a:cubicBezTo>
                      <a:pt x="200560" y="900285"/>
                      <a:pt x="0" y="698826"/>
                      <a:pt x="0" y="450697"/>
                    </a:cubicBezTo>
                    <a:cubicBezTo>
                      <a:pt x="0" y="202568"/>
                      <a:pt x="200560" y="1110"/>
                      <a:pt x="448686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5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351893" y="815705"/>
              <a:ext cx="1924993" cy="721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  <a:r>
                <a:rPr lang="en-US" sz="1560">
                  <a:solidFill>
                    <a:srgbClr val="000000"/>
                  </a:solidFill>
                  <a:latin typeface="Roboto"/>
                </a:rPr>
                <a:t>UX/UI handover to developers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364957" y="1849302"/>
            <a:ext cx="1846858" cy="1891292"/>
            <a:chOff x="0" y="0"/>
            <a:chExt cx="2462477" cy="2521723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2462477" cy="2521723"/>
              <a:chOff x="0" y="0"/>
              <a:chExt cx="880217" cy="901394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-8578" y="0"/>
                <a:ext cx="897372" cy="901394"/>
              </a:xfrm>
              <a:custGeom>
                <a:avLst/>
                <a:gdLst/>
                <a:ahLst/>
                <a:cxnLst/>
                <a:rect l="l" t="t" r="r" b="b"/>
                <a:pathLst>
                  <a:path w="897372" h="901394">
                    <a:moveTo>
                      <a:pt x="448686" y="0"/>
                    </a:moveTo>
                    <a:cubicBezTo>
                      <a:pt x="696813" y="1110"/>
                      <a:pt x="897372" y="202568"/>
                      <a:pt x="897372" y="450697"/>
                    </a:cubicBezTo>
                    <a:cubicBezTo>
                      <a:pt x="897372" y="698826"/>
                      <a:pt x="696813" y="900285"/>
                      <a:pt x="448686" y="901394"/>
                    </a:cubicBezTo>
                    <a:cubicBezTo>
                      <a:pt x="200560" y="900285"/>
                      <a:pt x="0" y="698826"/>
                      <a:pt x="0" y="450697"/>
                    </a:cubicBezTo>
                    <a:cubicBezTo>
                      <a:pt x="0" y="202568"/>
                      <a:pt x="200560" y="1110"/>
                      <a:pt x="448686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1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329631" y="862434"/>
              <a:ext cx="1803214" cy="75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4"/>
                </a:lnSpc>
                <a:spcBef>
                  <a:spcPct val="0"/>
                </a:spcBef>
              </a:pPr>
              <a:r>
                <a:rPr lang="en-US" sz="1645">
                  <a:solidFill>
                    <a:srgbClr val="000000"/>
                  </a:solidFill>
                  <a:latin typeface="Roboto"/>
                </a:rPr>
                <a:t>Work in a team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723894" y="8259037"/>
            <a:ext cx="1112535" cy="1112535"/>
            <a:chOff x="0" y="0"/>
            <a:chExt cx="1483380" cy="1483380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1483380" cy="1483380"/>
              <a:chOff x="0" y="0"/>
              <a:chExt cx="812800" cy="8128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198568" y="549371"/>
              <a:ext cx="1086245" cy="34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Figma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865673" y="6632227"/>
            <a:ext cx="1112535" cy="1112535"/>
            <a:chOff x="0" y="0"/>
            <a:chExt cx="1483380" cy="1483380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1483380" cy="148338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198568" y="549371"/>
              <a:ext cx="1086245" cy="34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Miro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2849096" y="1600267"/>
            <a:ext cx="1860887" cy="1785392"/>
            <a:chOff x="0" y="0"/>
            <a:chExt cx="2481183" cy="2380522"/>
          </a:xfrm>
        </p:grpSpPr>
        <p:grpSp>
          <p:nvGrpSpPr>
            <p:cNvPr id="69" name="Group 69"/>
            <p:cNvGrpSpPr/>
            <p:nvPr/>
          </p:nvGrpSpPr>
          <p:grpSpPr>
            <a:xfrm>
              <a:off x="0" y="0"/>
              <a:ext cx="2481183" cy="2380522"/>
              <a:chOff x="0" y="0"/>
              <a:chExt cx="917403" cy="880184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20573" y="0"/>
                <a:ext cx="876256" cy="880184"/>
              </a:xfrm>
              <a:custGeom>
                <a:avLst/>
                <a:gdLst/>
                <a:ahLst/>
                <a:cxnLst/>
                <a:rect l="l" t="t" r="r" b="b"/>
                <a:pathLst>
                  <a:path w="876256" h="880184">
                    <a:moveTo>
                      <a:pt x="438128" y="0"/>
                    </a:moveTo>
                    <a:cubicBezTo>
                      <a:pt x="680416" y="1084"/>
                      <a:pt x="876256" y="197802"/>
                      <a:pt x="876256" y="440092"/>
                    </a:cubicBezTo>
                    <a:cubicBezTo>
                      <a:pt x="876256" y="682382"/>
                      <a:pt x="680416" y="879100"/>
                      <a:pt x="438128" y="880184"/>
                    </a:cubicBezTo>
                    <a:cubicBezTo>
                      <a:pt x="195841" y="879100"/>
                      <a:pt x="0" y="682382"/>
                      <a:pt x="0" y="440092"/>
                    </a:cubicBezTo>
                    <a:cubicBezTo>
                      <a:pt x="0" y="197802"/>
                      <a:pt x="195841" y="1084"/>
                      <a:pt x="438128" y="0"/>
                    </a:cubicBezTo>
                    <a:close/>
                  </a:path>
                </a:pathLst>
              </a:custGeom>
              <a:solidFill>
                <a:srgbClr val="B0E152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57"/>
                  </a:lnSpc>
                </a:pPr>
                <a:endParaRPr/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332135" y="832495"/>
              <a:ext cx="1816912" cy="677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6"/>
                </a:lnSpc>
                <a:spcBef>
                  <a:spcPct val="0"/>
                </a:spcBef>
              </a:pPr>
              <a:r>
                <a:rPr lang="en-US" sz="1497">
                  <a:solidFill>
                    <a:srgbClr val="000000"/>
                  </a:solidFill>
                  <a:latin typeface="Roboto"/>
                </a:rPr>
                <a:t>Organisational skills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7850638" y="6471612"/>
            <a:ext cx="1681645" cy="1652301"/>
            <a:chOff x="0" y="0"/>
            <a:chExt cx="2242193" cy="2203068"/>
          </a:xfrm>
        </p:grpSpPr>
        <p:grpSp>
          <p:nvGrpSpPr>
            <p:cNvPr id="74" name="Group 74"/>
            <p:cNvGrpSpPr/>
            <p:nvPr/>
          </p:nvGrpSpPr>
          <p:grpSpPr>
            <a:xfrm>
              <a:off x="0" y="0"/>
              <a:ext cx="2242193" cy="2203068"/>
              <a:chOff x="0" y="0"/>
              <a:chExt cx="917403" cy="901394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10015" y="0"/>
                <a:ext cx="897372" cy="901394"/>
              </a:xfrm>
              <a:custGeom>
                <a:avLst/>
                <a:gdLst/>
                <a:ahLst/>
                <a:cxnLst/>
                <a:rect l="l" t="t" r="r" b="b"/>
                <a:pathLst>
                  <a:path w="897372" h="901394">
                    <a:moveTo>
                      <a:pt x="448686" y="0"/>
                    </a:moveTo>
                    <a:cubicBezTo>
                      <a:pt x="696813" y="1110"/>
                      <a:pt x="897372" y="202568"/>
                      <a:pt x="897372" y="450697"/>
                    </a:cubicBezTo>
                    <a:cubicBezTo>
                      <a:pt x="897372" y="698826"/>
                      <a:pt x="696813" y="900285"/>
                      <a:pt x="448686" y="901394"/>
                    </a:cubicBezTo>
                    <a:cubicBezTo>
                      <a:pt x="200560" y="900285"/>
                      <a:pt x="0" y="698826"/>
                      <a:pt x="0" y="450697"/>
                    </a:cubicBezTo>
                    <a:cubicBezTo>
                      <a:pt x="0" y="202568"/>
                      <a:pt x="200560" y="1110"/>
                      <a:pt x="448686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55"/>
                  </a:lnSpc>
                </a:pPr>
                <a:endParaRPr/>
              </a:p>
            </p:txBody>
          </p:sp>
        </p:grpSp>
        <p:sp>
          <p:nvSpPr>
            <p:cNvPr id="77" name="TextBox 77"/>
            <p:cNvSpPr txBox="1"/>
            <p:nvPr/>
          </p:nvSpPr>
          <p:spPr>
            <a:xfrm>
              <a:off x="300144" y="748638"/>
              <a:ext cx="1641905" cy="667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3"/>
                </a:lnSpc>
                <a:spcBef>
                  <a:spcPct val="0"/>
                </a:spcBef>
              </a:pPr>
              <a:r>
                <a:rPr lang="en-US" sz="1437">
                  <a:solidFill>
                    <a:srgbClr val="000000"/>
                  </a:solidFill>
                  <a:latin typeface="Roboto"/>
                </a:rPr>
                <a:t>Accept other opinions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1583770" y="6420782"/>
            <a:ext cx="2189548" cy="2068250"/>
            <a:chOff x="0" y="0"/>
            <a:chExt cx="2919398" cy="2757667"/>
          </a:xfrm>
        </p:grpSpPr>
        <p:grpSp>
          <p:nvGrpSpPr>
            <p:cNvPr id="79" name="Group 79"/>
            <p:cNvGrpSpPr/>
            <p:nvPr/>
          </p:nvGrpSpPr>
          <p:grpSpPr>
            <a:xfrm>
              <a:off x="0" y="0"/>
              <a:ext cx="2919398" cy="2757667"/>
              <a:chOff x="0" y="0"/>
              <a:chExt cx="1101160" cy="1040157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32822" y="0"/>
                <a:ext cx="1035516" cy="1040157"/>
              </a:xfrm>
              <a:custGeom>
                <a:avLst/>
                <a:gdLst/>
                <a:ahLst/>
                <a:cxnLst/>
                <a:rect l="l" t="t" r="r" b="b"/>
                <a:pathLst>
                  <a:path w="1035516" h="1040157">
                    <a:moveTo>
                      <a:pt x="517758" y="0"/>
                    </a:moveTo>
                    <a:cubicBezTo>
                      <a:pt x="804081" y="1280"/>
                      <a:pt x="1035516" y="233752"/>
                      <a:pt x="1035516" y="520079"/>
                    </a:cubicBezTo>
                    <a:cubicBezTo>
                      <a:pt x="1035516" y="806405"/>
                      <a:pt x="804081" y="1038877"/>
                      <a:pt x="517758" y="1040157"/>
                    </a:cubicBezTo>
                    <a:cubicBezTo>
                      <a:pt x="231434" y="1038877"/>
                      <a:pt x="0" y="806405"/>
                      <a:pt x="0" y="520079"/>
                    </a:cubicBezTo>
                    <a:cubicBezTo>
                      <a:pt x="0" y="233752"/>
                      <a:pt x="231434" y="1280"/>
                      <a:pt x="517758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4"/>
                  </a:lnSpc>
                </a:pPr>
                <a:endParaRPr/>
              </a:p>
            </p:txBody>
          </p:sp>
        </p:grpSp>
        <p:sp>
          <p:nvSpPr>
            <p:cNvPr id="82" name="TextBox 82"/>
            <p:cNvSpPr txBox="1"/>
            <p:nvPr/>
          </p:nvSpPr>
          <p:spPr>
            <a:xfrm>
              <a:off x="390796" y="815315"/>
              <a:ext cx="2137807" cy="108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3"/>
                </a:lnSpc>
                <a:spcBef>
                  <a:spcPct val="0"/>
                </a:spcBef>
              </a:pPr>
              <a:r>
                <a:rPr lang="en-US" sz="1559">
                  <a:solidFill>
                    <a:srgbClr val="000000"/>
                  </a:solidFill>
                  <a:latin typeface="Roboto"/>
                </a:rPr>
                <a:t>Listen ideas and points of view with no prejudice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4356473" y="3424400"/>
            <a:ext cx="1662739" cy="1614084"/>
            <a:chOff x="0" y="0"/>
            <a:chExt cx="2216986" cy="2152112"/>
          </a:xfrm>
        </p:grpSpPr>
        <p:grpSp>
          <p:nvGrpSpPr>
            <p:cNvPr id="84" name="Group 84"/>
            <p:cNvGrpSpPr/>
            <p:nvPr/>
          </p:nvGrpSpPr>
          <p:grpSpPr>
            <a:xfrm>
              <a:off x="0" y="0"/>
              <a:ext cx="2216986" cy="2152112"/>
              <a:chOff x="0" y="0"/>
              <a:chExt cx="943456" cy="915849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15847" y="0"/>
                <a:ext cx="911762" cy="915849"/>
              </a:xfrm>
              <a:custGeom>
                <a:avLst/>
                <a:gdLst/>
                <a:ahLst/>
                <a:cxnLst/>
                <a:rect l="l" t="t" r="r" b="b"/>
                <a:pathLst>
                  <a:path w="911762" h="915849">
                    <a:moveTo>
                      <a:pt x="455881" y="0"/>
                    </a:moveTo>
                    <a:cubicBezTo>
                      <a:pt x="707986" y="1127"/>
                      <a:pt x="911762" y="205817"/>
                      <a:pt x="911762" y="457924"/>
                    </a:cubicBezTo>
                    <a:cubicBezTo>
                      <a:pt x="911762" y="710032"/>
                      <a:pt x="707986" y="914721"/>
                      <a:pt x="455881" y="915849"/>
                    </a:cubicBezTo>
                    <a:cubicBezTo>
                      <a:pt x="203776" y="914721"/>
                      <a:pt x="0" y="710032"/>
                      <a:pt x="0" y="457924"/>
                    </a:cubicBezTo>
                    <a:cubicBezTo>
                      <a:pt x="0" y="205817"/>
                      <a:pt x="203776" y="1127"/>
                      <a:pt x="455881" y="0"/>
                    </a:cubicBezTo>
                    <a:close/>
                  </a:path>
                </a:pathLst>
              </a:custGeom>
              <a:solidFill>
                <a:srgbClr val="B0E152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7"/>
                  </a:lnSpc>
                </a:pPr>
                <a:endParaRPr/>
              </a:p>
            </p:txBody>
          </p:sp>
        </p:grpSp>
        <p:sp>
          <p:nvSpPr>
            <p:cNvPr id="87" name="TextBox 87"/>
            <p:cNvSpPr txBox="1"/>
            <p:nvPr/>
          </p:nvSpPr>
          <p:spPr>
            <a:xfrm>
              <a:off x="296769" y="718312"/>
              <a:ext cx="1623447" cy="677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8"/>
                </a:lnSpc>
              </a:pPr>
              <a:r>
                <a:rPr lang="en-US" sz="1498">
                  <a:solidFill>
                    <a:srgbClr val="000000"/>
                  </a:solidFill>
                  <a:latin typeface="Roboto"/>
                </a:rPr>
                <a:t>Take </a:t>
              </a:r>
            </a:p>
            <a:p>
              <a:pPr algn="ctr">
                <a:lnSpc>
                  <a:spcPts val="2098"/>
                </a:lnSpc>
                <a:spcBef>
                  <a:spcPct val="0"/>
                </a:spcBef>
              </a:pPr>
              <a:r>
                <a:rPr lang="en-US" sz="1498">
                  <a:solidFill>
                    <a:srgbClr val="000000"/>
                  </a:solidFill>
                  <a:latin typeface="Roboto"/>
                </a:rPr>
                <a:t>ownership</a:t>
              </a:r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3367258" y="6780413"/>
            <a:ext cx="1113463" cy="1230761"/>
            <a:chOff x="0" y="0"/>
            <a:chExt cx="1484617" cy="1641015"/>
          </a:xfrm>
        </p:grpSpPr>
        <p:grpSp>
          <p:nvGrpSpPr>
            <p:cNvPr id="89" name="Group 89"/>
            <p:cNvGrpSpPr/>
            <p:nvPr/>
          </p:nvGrpSpPr>
          <p:grpSpPr>
            <a:xfrm>
              <a:off x="0" y="0"/>
              <a:ext cx="1484617" cy="1641015"/>
              <a:chOff x="0" y="0"/>
              <a:chExt cx="913986" cy="101027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-45888" y="0"/>
                <a:ext cx="1005762" cy="1010270"/>
              </a:xfrm>
              <a:custGeom>
                <a:avLst/>
                <a:gdLst/>
                <a:ahLst/>
                <a:cxnLst/>
                <a:rect l="l" t="t" r="r" b="b"/>
                <a:pathLst>
                  <a:path w="1005762" h="1010270">
                    <a:moveTo>
                      <a:pt x="502881" y="0"/>
                    </a:moveTo>
                    <a:cubicBezTo>
                      <a:pt x="780977" y="1244"/>
                      <a:pt x="1005762" y="227036"/>
                      <a:pt x="1005762" y="505135"/>
                    </a:cubicBezTo>
                    <a:cubicBezTo>
                      <a:pt x="1005762" y="783234"/>
                      <a:pt x="780977" y="1009026"/>
                      <a:pt x="502881" y="1010270"/>
                    </a:cubicBezTo>
                    <a:cubicBezTo>
                      <a:pt x="224784" y="1009026"/>
                      <a:pt x="0" y="783234"/>
                      <a:pt x="0" y="505135"/>
                    </a:cubicBezTo>
                    <a:cubicBezTo>
                      <a:pt x="0" y="227036"/>
                      <a:pt x="224784" y="1244"/>
                      <a:pt x="502881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16"/>
                  </a:lnSpc>
                </a:pPr>
                <a:endParaRPr/>
              </a:p>
            </p:txBody>
          </p:sp>
        </p:grpSp>
        <p:sp>
          <p:nvSpPr>
            <p:cNvPr id="92" name="TextBox 92"/>
            <p:cNvSpPr txBox="1"/>
            <p:nvPr/>
          </p:nvSpPr>
          <p:spPr>
            <a:xfrm>
              <a:off x="198733" y="484769"/>
              <a:ext cx="1087150" cy="633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1"/>
                </a:lnSpc>
                <a:spcBef>
                  <a:spcPct val="0"/>
                </a:spcBef>
              </a:pPr>
              <a:r>
                <a:rPr lang="en-US" sz="1365">
                  <a:solidFill>
                    <a:srgbClr val="000000"/>
                  </a:solidFill>
                  <a:latin typeface="Roboto"/>
                </a:rPr>
                <a:t>Microsoft Azure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2797072" y="4518004"/>
            <a:ext cx="1358933" cy="1369764"/>
            <a:chOff x="0" y="0"/>
            <a:chExt cx="1811910" cy="1826352"/>
          </a:xfrm>
        </p:grpSpPr>
        <p:grpSp>
          <p:nvGrpSpPr>
            <p:cNvPr id="94" name="Group 94"/>
            <p:cNvGrpSpPr/>
            <p:nvPr/>
          </p:nvGrpSpPr>
          <p:grpSpPr>
            <a:xfrm>
              <a:off x="0" y="0"/>
              <a:ext cx="1811910" cy="1826352"/>
              <a:chOff x="0" y="0"/>
              <a:chExt cx="1002281" cy="101027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-1740" y="0"/>
                <a:ext cx="1005762" cy="1010270"/>
              </a:xfrm>
              <a:custGeom>
                <a:avLst/>
                <a:gdLst/>
                <a:ahLst/>
                <a:cxnLst/>
                <a:rect l="l" t="t" r="r" b="b"/>
                <a:pathLst>
                  <a:path w="1005762" h="1010270">
                    <a:moveTo>
                      <a:pt x="502881" y="0"/>
                    </a:moveTo>
                    <a:cubicBezTo>
                      <a:pt x="780977" y="1244"/>
                      <a:pt x="1005762" y="227036"/>
                      <a:pt x="1005762" y="505135"/>
                    </a:cubicBezTo>
                    <a:cubicBezTo>
                      <a:pt x="1005762" y="783234"/>
                      <a:pt x="780977" y="1009026"/>
                      <a:pt x="502881" y="1010270"/>
                    </a:cubicBezTo>
                    <a:cubicBezTo>
                      <a:pt x="224784" y="1009026"/>
                      <a:pt x="0" y="783234"/>
                      <a:pt x="0" y="505135"/>
                    </a:cubicBezTo>
                    <a:cubicBezTo>
                      <a:pt x="0" y="227036"/>
                      <a:pt x="224784" y="1244"/>
                      <a:pt x="502881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16"/>
                  </a:lnSpc>
                </a:pPr>
                <a:endParaRPr/>
              </a:p>
            </p:txBody>
          </p:sp>
        </p:grpSp>
        <p:sp>
          <p:nvSpPr>
            <p:cNvPr id="97" name="TextBox 97"/>
            <p:cNvSpPr txBox="1"/>
            <p:nvPr/>
          </p:nvSpPr>
          <p:spPr>
            <a:xfrm>
              <a:off x="242545" y="543822"/>
              <a:ext cx="1326819" cy="700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7"/>
                </a:lnSpc>
              </a:pPr>
              <a:r>
                <a:rPr lang="en-US" sz="1519">
                  <a:solidFill>
                    <a:srgbClr val="000000"/>
                  </a:solidFill>
                  <a:latin typeface="Roboto"/>
                </a:rPr>
                <a:t>Mediawiki</a:t>
              </a:r>
            </a:p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r>
                <a:rPr lang="en-US" sz="1519">
                  <a:solidFill>
                    <a:srgbClr val="000000"/>
                  </a:solidFill>
                  <a:latin typeface="Roboto"/>
                </a:rPr>
                <a:t>extensions</a:t>
              </a:r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8951947" y="7833839"/>
            <a:ext cx="2069848" cy="1949549"/>
            <a:chOff x="0" y="0"/>
            <a:chExt cx="2759798" cy="2599398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759798" cy="2599398"/>
              <a:chOff x="0" y="0"/>
              <a:chExt cx="917403" cy="864083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28588" y="0"/>
                <a:ext cx="860228" cy="864083"/>
              </a:xfrm>
              <a:custGeom>
                <a:avLst/>
                <a:gdLst/>
                <a:ahLst/>
                <a:cxnLst/>
                <a:rect l="l" t="t" r="r" b="b"/>
                <a:pathLst>
                  <a:path w="860228" h="864083">
                    <a:moveTo>
                      <a:pt x="430113" y="0"/>
                    </a:moveTo>
                    <a:cubicBezTo>
                      <a:pt x="667969" y="1064"/>
                      <a:pt x="860227" y="194183"/>
                      <a:pt x="860227" y="432042"/>
                    </a:cubicBezTo>
                    <a:cubicBezTo>
                      <a:pt x="860227" y="669900"/>
                      <a:pt x="667969" y="863020"/>
                      <a:pt x="430113" y="864083"/>
                    </a:cubicBezTo>
                    <a:cubicBezTo>
                      <a:pt x="192258" y="863020"/>
                      <a:pt x="0" y="669900"/>
                      <a:pt x="0" y="432042"/>
                    </a:cubicBezTo>
                    <a:cubicBezTo>
                      <a:pt x="0" y="194183"/>
                      <a:pt x="192258" y="1064"/>
                      <a:pt x="430113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56"/>
                  </a:lnSpc>
                </a:pPr>
                <a:endParaRPr/>
              </a:p>
            </p:txBody>
          </p:sp>
        </p:grpSp>
        <p:sp>
          <p:nvSpPr>
            <p:cNvPr id="102" name="TextBox 102"/>
            <p:cNvSpPr txBox="1"/>
            <p:nvPr/>
          </p:nvSpPr>
          <p:spPr>
            <a:xfrm>
              <a:off x="369431" y="930255"/>
              <a:ext cx="2020935" cy="700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4"/>
                </a:lnSpc>
                <a:spcBef>
                  <a:spcPct val="0"/>
                </a:spcBef>
              </a:pPr>
              <a:r>
                <a:rPr lang="en-US" sz="1510">
                  <a:solidFill>
                    <a:srgbClr val="000000"/>
                  </a:solidFill>
                  <a:latin typeface="Roboto"/>
                </a:rPr>
                <a:t>Communication skills</a:t>
              </a: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11137313" y="8445949"/>
            <a:ext cx="1112535" cy="1112535"/>
            <a:chOff x="0" y="0"/>
            <a:chExt cx="1483380" cy="1483380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1483380" cy="1483380"/>
              <a:chOff x="0" y="0"/>
              <a:chExt cx="812800" cy="8128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EB1D0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98568" y="549371"/>
              <a:ext cx="1086245" cy="34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Slack</a:t>
              </a:r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2643958" y="2241821"/>
            <a:ext cx="1391869" cy="1109936"/>
            <a:chOff x="0" y="0"/>
            <a:chExt cx="1855825" cy="1479915"/>
          </a:xfrm>
        </p:grpSpPr>
        <p:grpSp>
          <p:nvGrpSpPr>
            <p:cNvPr id="109" name="Group 109"/>
            <p:cNvGrpSpPr/>
            <p:nvPr/>
          </p:nvGrpSpPr>
          <p:grpSpPr>
            <a:xfrm>
              <a:off x="0" y="0"/>
              <a:ext cx="1855825" cy="1479915"/>
              <a:chOff x="0" y="0"/>
              <a:chExt cx="1016877" cy="810901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129802" y="0"/>
                <a:ext cx="757274" cy="810901"/>
              </a:xfrm>
              <a:custGeom>
                <a:avLst/>
                <a:gdLst/>
                <a:ahLst/>
                <a:cxnLst/>
                <a:rect l="l" t="t" r="r" b="b"/>
                <a:pathLst>
                  <a:path w="757274" h="810901">
                    <a:moveTo>
                      <a:pt x="378636" y="0"/>
                    </a:moveTo>
                    <a:cubicBezTo>
                      <a:pt x="591810" y="14597"/>
                      <a:pt x="757273" y="191777"/>
                      <a:pt x="757273" y="405451"/>
                    </a:cubicBezTo>
                    <a:cubicBezTo>
                      <a:pt x="757273" y="619124"/>
                      <a:pt x="591810" y="796304"/>
                      <a:pt x="378636" y="810901"/>
                    </a:cubicBezTo>
                    <a:cubicBezTo>
                      <a:pt x="165462" y="796304"/>
                      <a:pt x="0" y="619124"/>
                      <a:pt x="0" y="405451"/>
                    </a:cubicBezTo>
                    <a:cubicBezTo>
                      <a:pt x="0" y="191777"/>
                      <a:pt x="165462" y="14597"/>
                      <a:pt x="378636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112" name="TextBox 112"/>
            <p:cNvSpPr txBox="1"/>
            <p:nvPr/>
          </p:nvSpPr>
          <p:spPr>
            <a:xfrm>
              <a:off x="248424" y="549371"/>
              <a:ext cx="1358977" cy="343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Front-End</a:t>
              </a:r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2084670" y="6075088"/>
            <a:ext cx="1391869" cy="1109936"/>
            <a:chOff x="0" y="0"/>
            <a:chExt cx="1855825" cy="1479915"/>
          </a:xfrm>
        </p:grpSpPr>
        <p:grpSp>
          <p:nvGrpSpPr>
            <p:cNvPr id="114" name="Group 114"/>
            <p:cNvGrpSpPr/>
            <p:nvPr/>
          </p:nvGrpSpPr>
          <p:grpSpPr>
            <a:xfrm>
              <a:off x="0" y="0"/>
              <a:ext cx="1855825" cy="1479915"/>
              <a:chOff x="0" y="0"/>
              <a:chExt cx="1016877" cy="810901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129802" y="0"/>
                <a:ext cx="757274" cy="810901"/>
              </a:xfrm>
              <a:custGeom>
                <a:avLst/>
                <a:gdLst/>
                <a:ahLst/>
                <a:cxnLst/>
                <a:rect l="l" t="t" r="r" b="b"/>
                <a:pathLst>
                  <a:path w="757274" h="810901">
                    <a:moveTo>
                      <a:pt x="378636" y="0"/>
                    </a:moveTo>
                    <a:cubicBezTo>
                      <a:pt x="591810" y="14597"/>
                      <a:pt x="757273" y="191777"/>
                      <a:pt x="757273" y="405451"/>
                    </a:cubicBezTo>
                    <a:cubicBezTo>
                      <a:pt x="757273" y="619124"/>
                      <a:pt x="591810" y="796304"/>
                      <a:pt x="378636" y="810901"/>
                    </a:cubicBezTo>
                    <a:cubicBezTo>
                      <a:pt x="165462" y="796304"/>
                      <a:pt x="0" y="619124"/>
                      <a:pt x="0" y="405451"/>
                    </a:cubicBezTo>
                    <a:cubicBezTo>
                      <a:pt x="0" y="191777"/>
                      <a:pt x="165462" y="14597"/>
                      <a:pt x="378636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117" name="TextBox 117"/>
            <p:cNvSpPr txBox="1"/>
            <p:nvPr/>
          </p:nvSpPr>
          <p:spPr>
            <a:xfrm>
              <a:off x="248424" y="549371"/>
              <a:ext cx="1358977" cy="343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Back-End</a:t>
              </a:r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5677488" y="2190786"/>
            <a:ext cx="1391869" cy="1377628"/>
            <a:chOff x="0" y="0"/>
            <a:chExt cx="1855825" cy="1836837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1855825" cy="1836837"/>
              <a:chOff x="0" y="0"/>
              <a:chExt cx="1016877" cy="1006472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7448" y="0"/>
                <a:ext cx="1001981" cy="1006472"/>
              </a:xfrm>
              <a:custGeom>
                <a:avLst/>
                <a:gdLst/>
                <a:ahLst/>
                <a:cxnLst/>
                <a:rect l="l" t="t" r="r" b="b"/>
                <a:pathLst>
                  <a:path w="1001981" h="1006472">
                    <a:moveTo>
                      <a:pt x="500990" y="0"/>
                    </a:moveTo>
                    <a:cubicBezTo>
                      <a:pt x="778042" y="1239"/>
                      <a:pt x="1001981" y="226182"/>
                      <a:pt x="1001981" y="503236"/>
                    </a:cubicBezTo>
                    <a:cubicBezTo>
                      <a:pt x="1001981" y="780290"/>
                      <a:pt x="778042" y="1005233"/>
                      <a:pt x="500990" y="1006472"/>
                    </a:cubicBezTo>
                    <a:cubicBezTo>
                      <a:pt x="223939" y="1005233"/>
                      <a:pt x="0" y="780290"/>
                      <a:pt x="0" y="503236"/>
                    </a:cubicBezTo>
                    <a:cubicBezTo>
                      <a:pt x="0" y="226182"/>
                      <a:pt x="223939" y="1239"/>
                      <a:pt x="500990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248424" y="549371"/>
              <a:ext cx="1358977" cy="699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UX/UI design</a:t>
              </a:r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3894210" y="7903951"/>
            <a:ext cx="1716585" cy="1645319"/>
            <a:chOff x="0" y="0"/>
            <a:chExt cx="2288780" cy="2193759"/>
          </a:xfrm>
        </p:grpSpPr>
        <p:grpSp>
          <p:nvGrpSpPr>
            <p:cNvPr id="124" name="Group 124"/>
            <p:cNvGrpSpPr/>
            <p:nvPr/>
          </p:nvGrpSpPr>
          <p:grpSpPr>
            <a:xfrm>
              <a:off x="0" y="0"/>
              <a:ext cx="2288780" cy="2193759"/>
              <a:chOff x="0" y="0"/>
              <a:chExt cx="1254109" cy="1202043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28715" y="0"/>
                <a:ext cx="1196680" cy="1202043"/>
              </a:xfrm>
              <a:custGeom>
                <a:avLst/>
                <a:gdLst/>
                <a:ahLst/>
                <a:cxnLst/>
                <a:rect l="l" t="t" r="r" b="b"/>
                <a:pathLst>
                  <a:path w="1196680" h="1202043">
                    <a:moveTo>
                      <a:pt x="598339" y="0"/>
                    </a:moveTo>
                    <a:lnTo>
                      <a:pt x="598339" y="0"/>
                    </a:lnTo>
                    <a:cubicBezTo>
                      <a:pt x="929225" y="1480"/>
                      <a:pt x="1196679" y="270132"/>
                      <a:pt x="1196679" y="601022"/>
                    </a:cubicBezTo>
                    <a:cubicBezTo>
                      <a:pt x="1196679" y="931911"/>
                      <a:pt x="929225" y="1200564"/>
                      <a:pt x="598339" y="1202043"/>
                    </a:cubicBezTo>
                    <a:cubicBezTo>
                      <a:pt x="267453" y="1200564"/>
                      <a:pt x="0" y="931911"/>
                      <a:pt x="0" y="601022"/>
                    </a:cubicBezTo>
                    <a:cubicBezTo>
                      <a:pt x="0" y="270132"/>
                      <a:pt x="267453" y="1480"/>
                      <a:pt x="598339" y="0"/>
                    </a:cubicBezTo>
                    <a:close/>
                  </a:path>
                </a:pathLst>
              </a:custGeom>
              <a:solidFill>
                <a:srgbClr val="FDC982"/>
              </a:solidFill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33"/>
                  </a:lnSpc>
                </a:pPr>
                <a:endParaRPr/>
              </a:p>
            </p:txBody>
          </p:sp>
        </p:grpSp>
        <p:sp>
          <p:nvSpPr>
            <p:cNvPr id="127" name="TextBox 127"/>
            <p:cNvSpPr txBox="1"/>
            <p:nvPr/>
          </p:nvSpPr>
          <p:spPr>
            <a:xfrm>
              <a:off x="306380" y="549371"/>
              <a:ext cx="1676020" cy="1056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sz="1533">
                  <a:solidFill>
                    <a:srgbClr val="000000"/>
                  </a:solidFill>
                  <a:latin typeface="Roboto"/>
                </a:rPr>
                <a:t>Understand business requirements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5009" y="4048324"/>
            <a:ext cx="2591420" cy="19270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82800" y="4179963"/>
            <a:ext cx="2591420" cy="1927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96429" y="4302760"/>
            <a:ext cx="11431985" cy="1510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dirty="0">
                <a:solidFill>
                  <a:srgbClr val="000000"/>
                </a:solidFill>
                <a:latin typeface="Baloo Chettan"/>
              </a:rPr>
              <a:t>Thank you everybody!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20400" y="8719820"/>
            <a:ext cx="7001568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000000"/>
                </a:solidFill>
                <a:latin typeface="Baloo Chettan"/>
              </a:rPr>
              <a:t>THE MEDIA</a:t>
            </a:r>
            <a:r>
              <a:rPr lang="en-US" sz="5600" dirty="0">
                <a:solidFill>
                  <a:srgbClr val="FBA52E"/>
                </a:solidFill>
                <a:latin typeface="Baloo Chettan"/>
              </a:rPr>
              <a:t>K</a:t>
            </a:r>
            <a:r>
              <a:rPr lang="en-US" sz="5600" dirty="0">
                <a:solidFill>
                  <a:srgbClr val="15E45D"/>
                </a:solidFill>
                <a:latin typeface="Baloo Chettan"/>
              </a:rPr>
              <a:t>I</a:t>
            </a:r>
            <a:r>
              <a:rPr lang="en-US" sz="5600" dirty="0">
                <a:solidFill>
                  <a:srgbClr val="F4209F"/>
                </a:solidFill>
                <a:latin typeface="Baloo Chettan"/>
              </a:rPr>
              <a:t>W</a:t>
            </a:r>
            <a:r>
              <a:rPr lang="en-US" sz="5600" dirty="0">
                <a:solidFill>
                  <a:srgbClr val="0023FC"/>
                </a:solidFill>
                <a:latin typeface="Baloo Chettan"/>
              </a:rPr>
              <a:t>I</a:t>
            </a:r>
            <a:r>
              <a:rPr lang="en-US" sz="5600" dirty="0">
                <a:solidFill>
                  <a:srgbClr val="000000"/>
                </a:solidFill>
                <a:latin typeface="Baloo Chettan"/>
              </a:rPr>
              <a:t> TEAM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842050" y="2220364"/>
            <a:ext cx="2222303" cy="222229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967357" y="2220364"/>
            <a:ext cx="2222303" cy="2222294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95502" y="2220364"/>
            <a:ext cx="2222303" cy="22222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223648" y="2220364"/>
            <a:ext cx="2222303" cy="2222294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514350" y="8806179"/>
            <a:ext cx="18802350" cy="3372848"/>
            <a:chOff x="0" y="0"/>
            <a:chExt cx="4952059" cy="8883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52059" cy="888322"/>
            </a:xfrm>
            <a:custGeom>
              <a:avLst/>
              <a:gdLst/>
              <a:ahLst/>
              <a:cxnLst/>
              <a:rect l="l" t="t" r="r" b="b"/>
              <a:pathLst>
                <a:path w="4952059" h="888322">
                  <a:moveTo>
                    <a:pt x="0" y="0"/>
                  </a:moveTo>
                  <a:lnTo>
                    <a:pt x="4952059" y="0"/>
                  </a:lnTo>
                  <a:lnTo>
                    <a:pt x="4952059" y="888322"/>
                  </a:lnTo>
                  <a:lnTo>
                    <a:pt x="0" y="888322"/>
                  </a:lnTo>
                  <a:close/>
                </a:path>
              </a:pathLst>
            </a:custGeom>
            <a:solidFill>
              <a:srgbClr val="B0E15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l="15554" r="15554"/>
          <a:stretch>
            <a:fillRect/>
          </a:stretch>
        </p:blipFill>
        <p:spPr>
          <a:xfrm>
            <a:off x="0" y="8441010"/>
            <a:ext cx="18288000" cy="921748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223648" y="5948885"/>
            <a:ext cx="2222303" cy="2222294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095502" y="5948885"/>
            <a:ext cx="2222303" cy="2222294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b="-34680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967357" y="5948885"/>
            <a:ext cx="2222303" cy="222229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5044" r="-15044"/>
              </a:stretch>
            </a:blip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57324" y="6591935"/>
            <a:ext cx="2029276" cy="326644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660968" y="9429432"/>
            <a:ext cx="1756397" cy="45027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621418" y="487342"/>
            <a:ext cx="2033271" cy="108271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562600" y="490220"/>
            <a:ext cx="7043142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000000"/>
                </a:solidFill>
                <a:latin typeface="Baloo Chettan"/>
              </a:rPr>
              <a:t>THE MEDIA</a:t>
            </a:r>
            <a:r>
              <a:rPr lang="en-US" sz="5600" dirty="0">
                <a:solidFill>
                  <a:srgbClr val="FBA52E"/>
                </a:solidFill>
                <a:latin typeface="Baloo Chettan"/>
              </a:rPr>
              <a:t>K</a:t>
            </a:r>
            <a:r>
              <a:rPr lang="en-US" sz="5600" dirty="0">
                <a:solidFill>
                  <a:srgbClr val="15E45D"/>
                </a:solidFill>
                <a:latin typeface="Baloo Chettan"/>
              </a:rPr>
              <a:t>I</a:t>
            </a:r>
            <a:r>
              <a:rPr lang="en-US" sz="5600" dirty="0">
                <a:solidFill>
                  <a:srgbClr val="F4209F"/>
                </a:solidFill>
                <a:latin typeface="Baloo Chettan"/>
              </a:rPr>
              <a:t>W</a:t>
            </a:r>
            <a:r>
              <a:rPr lang="en-US" sz="5600" dirty="0">
                <a:solidFill>
                  <a:srgbClr val="0023FC"/>
                </a:solidFill>
                <a:latin typeface="Baloo Chettan"/>
              </a:rPr>
              <a:t>I</a:t>
            </a:r>
            <a:r>
              <a:rPr lang="en-US" sz="5600" dirty="0">
                <a:solidFill>
                  <a:srgbClr val="000000"/>
                </a:solidFill>
                <a:latin typeface="Baloo Chettan"/>
              </a:rPr>
              <a:t> TEAM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514350" y="1452880"/>
            <a:ext cx="1990520" cy="1059952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226979" y="4704714"/>
            <a:ext cx="1452443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545454"/>
                </a:solidFill>
                <a:latin typeface="Baloo Chettan Bold"/>
              </a:rPr>
              <a:t>Valentina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62717" y="4723215"/>
            <a:ext cx="1231583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Amanda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93702" y="4738574"/>
            <a:ext cx="1094679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 err="1">
                <a:solidFill>
                  <a:srgbClr val="545454"/>
                </a:solidFill>
                <a:latin typeface="Baloo Chettan Bold"/>
              </a:rPr>
              <a:t>Soraia</a:t>
            </a:r>
            <a:endParaRPr lang="en-US" sz="2599" dirty="0">
              <a:solidFill>
                <a:srgbClr val="545454"/>
              </a:solidFill>
              <a:latin typeface="Baloo Chettan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759251" y="4704714"/>
            <a:ext cx="1151096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Vicente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59013" y="8297680"/>
            <a:ext cx="1438989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Leonardo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34082" y="8297680"/>
            <a:ext cx="1145143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Rosaria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36059" y="8297680"/>
            <a:ext cx="79748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Baloo Chettan Bold"/>
              </a:rPr>
              <a:t>Varia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41956" y="5192880"/>
            <a:ext cx="1860847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UX/UI Designer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66386" y="5159067"/>
            <a:ext cx="2024242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Front-End Developer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029889" y="5210142"/>
            <a:ext cx="2222303" cy="262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Back-End Developer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23601" y="5128416"/>
            <a:ext cx="2022396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Full-stack Developer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87191" y="8721382"/>
            <a:ext cx="2172294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Front-End Developer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36097" y="8736466"/>
            <a:ext cx="2409886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Deputy Project Manager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406051" y="8748350"/>
            <a:ext cx="1857495" cy="2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"/>
              </a:rPr>
              <a:t>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309396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24240" y="2636350"/>
            <a:ext cx="1772865" cy="22692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2607" y="2636350"/>
            <a:ext cx="1679258" cy="22692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87408" y="914400"/>
            <a:ext cx="4618792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545454"/>
                </a:solidFill>
                <a:latin typeface="Baloo Chettan"/>
              </a:rPr>
              <a:t>THE 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905743"/>
            <a:ext cx="7626436" cy="248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Roboto"/>
              </a:rPr>
              <a:t>WikiMini's site is </a:t>
            </a:r>
            <a:r>
              <a:rPr lang="en-US" sz="2799">
                <a:solidFill>
                  <a:srgbClr val="545454"/>
                </a:solidFill>
                <a:latin typeface="Roboto Bold"/>
              </a:rPr>
              <a:t>not adapted</a:t>
            </a:r>
            <a:r>
              <a:rPr lang="en-US" sz="2799">
                <a:solidFill>
                  <a:srgbClr val="545454"/>
                </a:solidFill>
                <a:latin typeface="Roboto"/>
              </a:rPr>
              <a:t> to the current standards of the educational system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Lack of motivation</a:t>
            </a:r>
            <a:r>
              <a:rPr lang="en-US" sz="2799">
                <a:solidFill>
                  <a:srgbClr val="545454"/>
                </a:solidFill>
                <a:latin typeface="Roboto"/>
              </a:rPr>
              <a:t> to use the platform.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Uneffective workflow</a:t>
            </a:r>
            <a:r>
              <a:rPr lang="en-US" sz="2799">
                <a:solidFill>
                  <a:srgbClr val="545454"/>
                </a:solidFill>
                <a:latin typeface="Roboto"/>
              </a:rPr>
              <a:t> between teachers and students.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805243" y="392928"/>
            <a:ext cx="1990520" cy="10599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56365" y="498724"/>
            <a:ext cx="1990520" cy="10599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97454" y="5905743"/>
            <a:ext cx="7626436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Old </a:t>
            </a:r>
            <a:r>
              <a:rPr lang="en-US" sz="2799" dirty="0">
                <a:solidFill>
                  <a:srgbClr val="545454"/>
                </a:solidFill>
                <a:latin typeface="Roboto"/>
              </a:rPr>
              <a:t>design and </a:t>
            </a:r>
            <a:r>
              <a:rPr lang="en-US" sz="2799" dirty="0">
                <a:solidFill>
                  <a:srgbClr val="545454"/>
                </a:solidFill>
                <a:latin typeface="Roboto Bold"/>
              </a:rPr>
              <a:t>hard </a:t>
            </a:r>
            <a:r>
              <a:rPr lang="en-US" sz="2799" dirty="0">
                <a:solidFill>
                  <a:srgbClr val="545454"/>
                </a:solidFill>
                <a:latin typeface="Roboto"/>
              </a:rPr>
              <a:t>to understand.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545454"/>
                </a:solidFill>
                <a:latin typeface="Roboto Bold"/>
              </a:rPr>
              <a:t>Lose motivation</a:t>
            </a:r>
            <a:r>
              <a:rPr lang="en-US" sz="2799" dirty="0">
                <a:solidFill>
                  <a:srgbClr val="545454"/>
                </a:solidFill>
                <a:latin typeface="Roboto"/>
              </a:rPr>
              <a:t> to use the </a:t>
            </a:r>
            <a:r>
              <a:rPr lang="en-US" sz="2799" dirty="0" err="1">
                <a:solidFill>
                  <a:srgbClr val="545454"/>
                </a:solidFill>
                <a:latin typeface="Roboto"/>
              </a:rPr>
              <a:t>Wikimini</a:t>
            </a:r>
            <a:r>
              <a:rPr lang="en-US" sz="2799" dirty="0">
                <a:solidFill>
                  <a:srgbClr val="545454"/>
                </a:solidFill>
                <a:latin typeface="Roboto"/>
              </a:rPr>
              <a:t> site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545454"/>
                </a:solidFill>
                <a:latin typeface="Roboto"/>
              </a:rPr>
              <a:t>Migration to other platforms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86344" y="1028700"/>
            <a:ext cx="962710" cy="10351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838946" y="1028700"/>
            <a:ext cx="962710" cy="10351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635537" y="7235832"/>
            <a:ext cx="1990520" cy="10599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742992" y="830363"/>
            <a:ext cx="1990520" cy="10599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830787" y="2367864"/>
            <a:ext cx="1990520" cy="10599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510424" y="9426976"/>
            <a:ext cx="1990520" cy="1059952"/>
          </a:xfrm>
          <a:prstGeom prst="rect">
            <a:avLst/>
          </a:prstGeom>
        </p:spPr>
      </p:pic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657" r="657"/>
          <a:stretch>
            <a:fillRect/>
          </a:stretch>
        </p:blipFill>
        <p:spPr>
          <a:xfrm>
            <a:off x="2448672" y="2367864"/>
            <a:ext cx="13394637" cy="763494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629400" y="1015730"/>
            <a:ext cx="4952371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545454"/>
                </a:solidFill>
                <a:latin typeface="Baloo Chettan"/>
              </a:rPr>
              <a:t>OUR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725186"/>
            <a:ext cx="743830" cy="7438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743334"/>
            <a:ext cx="91440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545454"/>
                </a:solidFill>
                <a:latin typeface="Baloo Chettan"/>
              </a:rPr>
              <a:t>And now... talking seriously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013680"/>
            <a:ext cx="743830" cy="7438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398781"/>
            <a:ext cx="743830" cy="7438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7685536"/>
            <a:ext cx="743830" cy="74383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62476" y="3806588"/>
            <a:ext cx="151723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45454"/>
                </a:solidFill>
                <a:latin typeface="Roboto"/>
              </a:rPr>
              <a:t>New workflows adapted to current needs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2476" y="5095082"/>
            <a:ext cx="653489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45454"/>
                </a:solidFill>
                <a:latin typeface="Roboto"/>
              </a:rPr>
              <a:t>Simple and intuitive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6979" y="6480183"/>
            <a:ext cx="151723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45454"/>
                </a:solidFill>
                <a:latin typeface="Roboto"/>
              </a:rPr>
              <a:t>Thinking in a reusable long-term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86979" y="7766938"/>
            <a:ext cx="151723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45454"/>
                </a:solidFill>
                <a:latin typeface="Roboto"/>
              </a:rPr>
              <a:t>New features to make every user's life easier 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07725" y="498724"/>
            <a:ext cx="1990520" cy="105995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9905" y="254757"/>
            <a:ext cx="1990520" cy="105995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912465" y="7527475"/>
            <a:ext cx="1990520" cy="1059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04833" y="2332893"/>
            <a:ext cx="4975143" cy="7462715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759116" y="2255997"/>
            <a:ext cx="5025179" cy="7537768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997921" y="2255997"/>
            <a:ext cx="5025179" cy="7537768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400887" y="2203376"/>
            <a:ext cx="753207" cy="753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767397" y="2332893"/>
            <a:ext cx="753207" cy="753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133907" y="2332893"/>
            <a:ext cx="753207" cy="75320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726366"/>
            <a:ext cx="162306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545454"/>
                </a:solidFill>
                <a:latin typeface="Baloo Chettan"/>
              </a:rPr>
              <a:t>Let's dig in a little bit more...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8695" y="9174587"/>
            <a:ext cx="4107418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Homepage &amp; Article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01849" y="9114846"/>
            <a:ext cx="2913221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Teacher Workflow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98125" y="9114846"/>
            <a:ext cx="2853690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Roboto Bold"/>
              </a:rPr>
              <a:t>Student Workflow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07596"/>
            <a:ext cx="1093720" cy="1093720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905340" y="2375946"/>
            <a:ext cx="12063280" cy="77204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621640" y="616625"/>
            <a:ext cx="2633581" cy="24995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2438" y="996304"/>
            <a:ext cx="870347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545454"/>
                </a:solidFill>
                <a:latin typeface="Baloo Chettan"/>
              </a:rPr>
              <a:t>Homepage &amp; Article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10924" y="1519668"/>
            <a:ext cx="1715393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545454"/>
                </a:solidFill>
                <a:latin typeface="Arimo Bold"/>
              </a:rPr>
              <a:t>And this is the real frontend development!!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46832" y="2275905"/>
            <a:ext cx="6564767" cy="80512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44681" y="2292396"/>
            <a:ext cx="6386808" cy="799963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81591" y="809727"/>
            <a:ext cx="409646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45454"/>
                </a:solidFill>
                <a:latin typeface="Baloo Chettan"/>
              </a:rPr>
              <a:t>Article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8077" y="2077449"/>
            <a:ext cx="2480523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545454"/>
                </a:solidFill>
                <a:latin typeface="Roboto"/>
              </a:rPr>
              <a:t>Actual Article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77754" y="2060957"/>
            <a:ext cx="1761846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545454"/>
                </a:solidFill>
                <a:latin typeface="Roboto"/>
              </a:rPr>
              <a:t>Our proposal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351</Words>
  <Application>Microsoft Macintosh PowerPoint</Application>
  <PresentationFormat>Personnalisé</PresentationFormat>
  <Paragraphs>121</Paragraphs>
  <Slides>31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0" baseType="lpstr">
      <vt:lpstr>Open Sans Extra Bold</vt:lpstr>
      <vt:lpstr>Baloo Chettan</vt:lpstr>
      <vt:lpstr>Arimo Bold</vt:lpstr>
      <vt:lpstr>Calibri</vt:lpstr>
      <vt:lpstr>Roboto Bold</vt:lpstr>
      <vt:lpstr>Baloo Chettan Bold</vt:lpstr>
      <vt:lpstr>Roboto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Presentation-MediaKiwiTeam</dc:title>
  <cp:lastModifiedBy>Microsoft Office User</cp:lastModifiedBy>
  <cp:revision>6</cp:revision>
  <dcterms:created xsi:type="dcterms:W3CDTF">2006-08-16T00:00:00Z</dcterms:created>
  <dcterms:modified xsi:type="dcterms:W3CDTF">2022-11-19T11:29:22Z</dcterms:modified>
  <dc:identifier>DAFQECVp5mM</dc:identifier>
</cp:coreProperties>
</file>